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</p:sldIdLst>
  <p:sldSz cy="5143500" cx="9144000"/>
  <p:notesSz cx="6858000" cy="9144000"/>
  <p:embeddedFontLst>
    <p:embeddedFont>
      <p:font typeface="Anton"/>
      <p:regular r:id="rId112"/>
    </p:embeddedFont>
    <p:embeddedFont>
      <p:font typeface="Lato"/>
      <p:regular r:id="rId113"/>
      <p:bold r:id="rId114"/>
      <p:italic r:id="rId115"/>
      <p:boldItalic r:id="rId116"/>
    </p:embeddedFont>
    <p:embeddedFont>
      <p:font typeface="Didact Gothic"/>
      <p:regular r:id="rId117"/>
    </p:embeddedFont>
    <p:embeddedFont>
      <p:font typeface="Helvetica Neue"/>
      <p:regular r:id="rId118"/>
      <p:bold r:id="rId119"/>
      <p:italic r:id="rId120"/>
      <p:boldItalic r:id="rId121"/>
    </p:embeddedFont>
    <p:embeddedFont>
      <p:font typeface="Helvetica Neue Light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19EEED-11B5-4595-AAD6-AD90164C8210}">
  <a:tblStyle styleId="{BF19EEED-11B5-4595-AAD6-AD90164C821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CB7D46F-96F3-4158-80A3-05B5FEAF3C2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121" Type="http://schemas.openxmlformats.org/officeDocument/2006/relationships/font" Target="fonts/HelveticaNeue-boldItalic.fntdata"/><Relationship Id="rId25" Type="http://schemas.openxmlformats.org/officeDocument/2006/relationships/slide" Target="slides/slide17.xml"/><Relationship Id="rId120" Type="http://schemas.openxmlformats.org/officeDocument/2006/relationships/font" Target="fonts/HelveticaNeue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font" Target="fonts/HelveticaNeueLight-boldItalic.fntdata"/><Relationship Id="rId29" Type="http://schemas.openxmlformats.org/officeDocument/2006/relationships/slide" Target="slides/slide21.xml"/><Relationship Id="rId124" Type="http://schemas.openxmlformats.org/officeDocument/2006/relationships/font" Target="fonts/HelveticaNeueLight-italic.fntdata"/><Relationship Id="rId123" Type="http://schemas.openxmlformats.org/officeDocument/2006/relationships/font" Target="fonts/HelveticaNeueLight-bold.fntdata"/><Relationship Id="rId122" Type="http://schemas.openxmlformats.org/officeDocument/2006/relationships/font" Target="fonts/HelveticaNeueLight-regular.fntdata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font" Target="fonts/HelveticaNeue-regular.fntdata"/><Relationship Id="rId117" Type="http://schemas.openxmlformats.org/officeDocument/2006/relationships/font" Target="fonts/DidactGothic-regular.fntdata"/><Relationship Id="rId116" Type="http://schemas.openxmlformats.org/officeDocument/2006/relationships/font" Target="fonts/Lato-boldItalic.fntdata"/><Relationship Id="rId115" Type="http://schemas.openxmlformats.org/officeDocument/2006/relationships/font" Target="fonts/Lato-italic.fntdata"/><Relationship Id="rId119" Type="http://schemas.openxmlformats.org/officeDocument/2006/relationships/font" Target="fonts/HelveticaNeue-bold.fntdata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Lato-bold.fntdata"/><Relationship Id="rId18" Type="http://schemas.openxmlformats.org/officeDocument/2006/relationships/slide" Target="slides/slide10.xml"/><Relationship Id="rId113" Type="http://schemas.openxmlformats.org/officeDocument/2006/relationships/font" Target="fonts/Lato-regular.fntdata"/><Relationship Id="rId112" Type="http://schemas.openxmlformats.org/officeDocument/2006/relationships/font" Target="fonts/Anton-regular.fntdata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usar Fetch con algún archivo .json o alguna API fácil de utilizar.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20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los estudiantes deben aprender a consumir una API de mercadolibre o PokeAPI.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sería ideal que se divida la clase en breakout rooms, donde los/as tutores/as tengan una sala con sus estudiantes a cargo para realizar este desafío. Allí deberán explicar nuevamente el desafío, encargándose de dar los tips básicos para empezar a consumir una API. A los 10 minutos, tendrán que preguntar si alguien tuvo algún problema para hacerlo. A los 15, lo ideal sería que él/ella mismo/a se encargue de consumir alguna de las dos APIs (si fueran las dos, ¡sería genial!).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847345a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d847345a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847345a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d847345a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dcc6f0d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edcc6f0d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dcc6f0d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edcc6f0d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mostrar la instalación y la configuración de las rutas en React.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como los/as estudiantes ya entendieron las rutas, es el momento de pasar parámetros por la ruta, y explicar cómo se pueden usar para filtrar un array, por ejemplo.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lo ideal sería usar el nombre de una categoría (pantalones, por ejemplo ) para que la ruta quede: /productos/pantalones, y que podamos filtrar un array que tengamos con ese parámetro.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entrega intermedia no supone la realización de un archivo aparte o extra; marca que en este momento se hará una revisión más integral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0.png"/><Relationship Id="rId4" Type="http://schemas.openxmlformats.org/officeDocument/2006/relationships/image" Target="../media/image6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s://www.google.com.ar/search?q=coderhous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rl.com/find?type=order&amp;id=1234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hyperlink" Target="https://myapp.coder/student/1234/courses" TargetMode="External"/><Relationship Id="rId5" Type="http://schemas.openxmlformats.org/officeDocument/2006/relationships/hyperlink" Target="https://myapp.coder/student/1234/cours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5.gif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hyperlink" Target="https://stackblitz.com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tackblitz.com/" TargetMode="External"/><Relationship Id="rId4" Type="http://schemas.openxmlformats.org/officeDocument/2006/relationships/hyperlink" Target="https://api.mercadolibre.com/sites/MLA/search" TargetMode="External"/><Relationship Id="rId5" Type="http://schemas.openxmlformats.org/officeDocument/2006/relationships/hyperlink" Target="https://pokeapi.co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hyperlink" Target="https://localhost:3001" TargetMode="External"/><Relationship Id="rId5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raph.instagram.com/%7buser-id%7d/media?access_token=123434" TargetMode="External"/><Relationship Id="rId4" Type="http://schemas.openxmlformats.org/officeDocument/2006/relationships/hyperlink" Target="https://api.mercadopago.com/v1/payments?access_token=123434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3" Type="http://schemas.openxmlformats.org/officeDocument/2006/relationships/image" Target="../media/image49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Relationship Id="rId4" Type="http://schemas.openxmlformats.org/officeDocument/2006/relationships/image" Target="../media/image5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hyperlink" Target="https://plataforma.coderhouse.com/continua-tu-carrera?utm_campaign=upselling&amp;utm_medium=sidebar&amp;utm_source=platfor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2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45.gif"/><Relationship Id="rId5" Type="http://schemas.openxmlformats.org/officeDocument/2006/relationships/image" Target="../media/image5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45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API’S Y NAVEGACIÓN ENTRE RUTAS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3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7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/>
        </p:nvSpPr>
        <p:spPr>
          <a:xfrm>
            <a:off x="476850" y="660113"/>
            <a:ext cx="34290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mejoras tecnológicas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permitieron saltos agigantados en el terreno de las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aplicaciones web y mobile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Velocidad de transferencia.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Tolerancia a fallos.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46"/>
          <p:cNvGraphicFramePr/>
          <p:nvPr/>
        </p:nvGraphicFramePr>
        <p:xfrm>
          <a:off x="4374550" y="13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{BF19EEED-11B5-4595-AAD6-AD90164C8210}</a:tableStyleId>
              </a:tblPr>
              <a:tblGrid>
                <a:gridCol w="1803900"/>
                <a:gridCol w="1803900"/>
              </a:tblGrid>
              <a:tr h="64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2G - 1993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14.4 Kbps	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64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3G - 2001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3.1 Mbps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64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4G - 2009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100 Mbps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50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5G - Jul-2020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419" sz="19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 400 Mbps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136"/>
          <p:cNvGraphicFramePr/>
          <p:nvPr/>
        </p:nvGraphicFramePr>
        <p:xfrm>
          <a:off x="153250" y="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{ACB7D46F-96F3-4158-80A3-05B5FEAF3C2A}</a:tableStyleId>
              </a:tblPr>
              <a:tblGrid>
                <a:gridCol w="2945825"/>
                <a:gridCol w="3822275"/>
                <a:gridCol w="2069375"/>
              </a:tblGrid>
              <a:tr h="5555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-419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6466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 + GIF mostrando la navegabilidad por la app.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15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Además: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corroborar que tu proyecto cuente con: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Navbar con cart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Catálogo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de producto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Incluir: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readme.md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tener en cuenta: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la Rúbrica de Evaluación (ubicada en la carpeta de la camada) encontrarás un mayor detalle respecto a qué se tendrá en cuenta para la corrección.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Importante: 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entrega intermedia no supone la realización de un archivo aparte o extra; marca que en este momento se hará una revisión más integral</a:t>
                      </a:r>
                      <a:endParaRPr i="1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36" name="Google Shape;93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75" y="6176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943" name="Google Shape;943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8"/>
          <p:cNvSpPr txBox="1"/>
          <p:nvPr/>
        </p:nvSpPr>
        <p:spPr>
          <a:xfrm>
            <a:off x="218040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Organización de navegabilidad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Routing estático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react-router-dom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9" name="Google Shape;949;p13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3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OPINÁ Y VALORÁ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955" name="Google Shape;955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MODELO CLIENTE-SERVIDOR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8" name="Google Shape;2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 txBox="1"/>
          <p:nvPr/>
        </p:nvSpPr>
        <p:spPr>
          <a:xfrm>
            <a:off x="749400" y="547050"/>
            <a:ext cx="42126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Independientemente de esto, hay algo que parece no cambiar hasta el momento, y es que hay dos protagonistas: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Cliente (consumidor ).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(proveedor ).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4" name="Google Shape;2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8"/>
          <p:cNvPicPr preferRelativeResize="0"/>
          <p:nvPr/>
        </p:nvPicPr>
        <p:blipFill rotWithShape="1">
          <a:blip r:embed="rId4">
            <a:alphaModFix/>
          </a:blip>
          <a:srcRect b="0" l="0" r="0" t="9321"/>
          <a:stretch/>
        </p:blipFill>
        <p:spPr>
          <a:xfrm>
            <a:off x="5132350" y="1274537"/>
            <a:ext cx="3229199" cy="25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 rotWithShape="1">
          <a:blip r:embed="rId4">
            <a:alphaModFix/>
          </a:blip>
          <a:srcRect b="0" l="0" r="0" t="9321"/>
          <a:stretch/>
        </p:blipFill>
        <p:spPr>
          <a:xfrm>
            <a:off x="5132350" y="1274537"/>
            <a:ext cx="3229199" cy="25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9"/>
          <p:cNvSpPr txBox="1"/>
          <p:nvPr/>
        </p:nvSpPr>
        <p:spPr>
          <a:xfrm>
            <a:off x="760750" y="501625"/>
            <a:ext cx="42126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modelo establece que los distintos consumidores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identifican entre ellos,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acuerdan una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manera de transferir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0"/>
          <p:cNvSpPr txBox="1"/>
          <p:nvPr/>
        </p:nvSpPr>
        <p:spPr>
          <a:xfrm>
            <a:off x="711600" y="493475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más importante a recordar es que la variación más notable que podemos identificar queda definida por: 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¿Quién es el que inicia la operación y cómo sincronizan?</a:t>
            </a:r>
            <a:endParaRPr b="0" i="1" sz="20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400" y="2287100"/>
            <a:ext cx="2830500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0"/>
          <p:cNvSpPr txBox="1"/>
          <p:nvPr/>
        </p:nvSpPr>
        <p:spPr>
          <a:xfrm>
            <a:off x="4087550" y="2207625"/>
            <a:ext cx="4064700" cy="21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cliente solicita info.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envía la respuesta.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 de la comunicación.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PUSH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2"/>
          <p:cNvSpPr txBox="1"/>
          <p:nvPr/>
        </p:nvSpPr>
        <p:spPr>
          <a:xfrm>
            <a:off x="760750" y="154475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invertimos la lógica, se la conoce como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PUSH.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52"/>
          <p:cNvSpPr txBox="1"/>
          <p:nvPr/>
        </p:nvSpPr>
        <p:spPr>
          <a:xfrm>
            <a:off x="4416850" y="1580650"/>
            <a:ext cx="40647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Cliente se suscribe.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elige el momento del inicio de la transferencia, y la envía a un servicio.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AutoNum type="arabicPeriod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servicio se la provee al cliente.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4" name="Google Shape;254;p52"/>
          <p:cNvPicPr preferRelativeResize="0"/>
          <p:nvPr/>
        </p:nvPicPr>
        <p:blipFill rotWithShape="1">
          <a:blip r:embed="rId4">
            <a:alphaModFix/>
          </a:blip>
          <a:srcRect b="7943" l="18573" r="21141" t="5520"/>
          <a:stretch/>
        </p:blipFill>
        <p:spPr>
          <a:xfrm>
            <a:off x="760750" y="1439150"/>
            <a:ext cx="3419545" cy="28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 txBox="1"/>
          <p:nvPr/>
        </p:nvSpPr>
        <p:spPr>
          <a:xfrm>
            <a:off x="507300" y="490750"/>
            <a:ext cx="13473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PUSH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53"/>
          <p:cNvSpPr txBox="1"/>
          <p:nvPr/>
        </p:nvSpPr>
        <p:spPr>
          <a:xfrm>
            <a:off x="507300" y="1358350"/>
            <a:ext cx="4064700" cy="23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Push nace para poder generar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engagement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lograr que los usuarios recuerden que nuestra app existe, y que puede proveerles con algo que les pueda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interesar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el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momento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que el servidor considere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oportuno.</a:t>
            </a:r>
            <a:endParaRPr b="1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279" y="1358350"/>
            <a:ext cx="3640225" cy="242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POLLING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07300" y="1358350"/>
            <a:ext cx="40647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no utilizar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deberíamos configurar nuestros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estén constantemente preguntando: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¿Tienes algo nuevo para mi?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indefinida, sin optimizar los recursos/datos del usuario y nuestro servidor.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5" name="Google Shape;275;p55"/>
          <p:cNvPicPr preferRelativeResize="0"/>
          <p:nvPr/>
        </p:nvPicPr>
        <p:blipFill rotWithShape="1">
          <a:blip r:embed="rId4">
            <a:alphaModFix/>
          </a:blip>
          <a:srcRect b="20230" l="2043" r="1579" t="3883"/>
          <a:stretch/>
        </p:blipFill>
        <p:spPr>
          <a:xfrm>
            <a:off x="4572000" y="1812000"/>
            <a:ext cx="3917225" cy="15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5"/>
          <p:cNvSpPr txBox="1"/>
          <p:nvPr/>
        </p:nvSpPr>
        <p:spPr>
          <a:xfrm>
            <a:off x="507300" y="490750"/>
            <a:ext cx="13473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POLLING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distintos paradigmas de intercambio de datos.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Consumir recursos vía llamados a API’s.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nuestra aplicación.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la navegabilidad entre componentes.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REQUESTS VIA HTTP/S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7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57"/>
          <p:cNvPicPr preferRelativeResize="0"/>
          <p:nvPr/>
        </p:nvPicPr>
        <p:blipFill rotWithShape="1">
          <a:blip r:embed="rId4">
            <a:alphaModFix/>
          </a:blip>
          <a:srcRect b="0" l="31409" r="37028" t="0"/>
          <a:stretch/>
        </p:blipFill>
        <p:spPr>
          <a:xfrm>
            <a:off x="5331125" y="1363725"/>
            <a:ext cx="2672350" cy="24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7"/>
          <p:cNvSpPr txBox="1"/>
          <p:nvPr/>
        </p:nvSpPr>
        <p:spPr>
          <a:xfrm>
            <a:off x="507300" y="1363725"/>
            <a:ext cx="42012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Vienen para ayudarnos a realizar una solicitud a un servidor, y nos permiten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establecer un protocolo de transferencia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 por:</a:t>
            </a: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Dirección/URL.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Verbo (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GET, POST, PUT, DELETE +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Parámetros: vía query o url.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Body (contenido en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2566200" y="496125"/>
            <a:ext cx="4011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REQUESTS VIA HTTP/S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59"/>
          <p:cNvSpPr txBox="1"/>
          <p:nvPr/>
        </p:nvSpPr>
        <p:spPr>
          <a:xfrm>
            <a:off x="507300" y="1358350"/>
            <a:ext cx="42009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permiten definir una manera de explicarle al servidor la dirección y nuestras intenciones: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obtener.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crear.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crear o actualizar.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alterar parcialmente.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quiero eliminar.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249" y="1637275"/>
            <a:ext cx="4384950" cy="21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/>
        </p:nvSpPr>
        <p:spPr>
          <a:xfrm>
            <a:off x="2749650" y="5315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0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60"/>
          <p:cNvSpPr txBox="1"/>
          <p:nvPr/>
        </p:nvSpPr>
        <p:spPr>
          <a:xfrm>
            <a:off x="507300" y="1358350"/>
            <a:ext cx="49164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Ningún verbo representa una seguridad y/u obligación. Pero si el servidor y el consumidor los respetan, se pueden lograr algunas mejoras como por ejemplo: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navegador sabe que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debería ser cacheado, si hacemos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fuera cacheable el navegador podrá cachearlo, pero nunca lo hará con un recurso con verbo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3" name="Google Shape;31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3825" y="1539825"/>
            <a:ext cx="2365851" cy="23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0"/>
          <p:cNvSpPr txBox="1"/>
          <p:nvPr/>
        </p:nvSpPr>
        <p:spPr>
          <a:xfrm>
            <a:off x="2749650" y="5315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Y VERB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QUERY PARAMS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0" name="Google Shape;32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7" name="Google Shape;327;p62"/>
          <p:cNvGrpSpPr/>
          <p:nvPr/>
        </p:nvGrpSpPr>
        <p:grpSpPr>
          <a:xfrm>
            <a:off x="353700" y="1358350"/>
            <a:ext cx="8436600" cy="3574200"/>
            <a:chOff x="353700" y="1358350"/>
            <a:chExt cx="8436600" cy="3574200"/>
          </a:xfrm>
        </p:grpSpPr>
        <p:sp>
          <p:nvSpPr>
            <p:cNvPr id="328" name="Google Shape;328;p62"/>
            <p:cNvSpPr txBox="1"/>
            <p:nvPr/>
          </p:nvSpPr>
          <p:spPr>
            <a:xfrm>
              <a:off x="353700" y="1358350"/>
              <a:ext cx="8436600" cy="35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Nos permiten incluir </a:t>
              </a:r>
              <a:r>
                <a:rPr b="1" i="0" lang="es-419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 la dirección </a:t>
              </a: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información que se usa para especificarle al receptor parámetros para efectuar una búsqueda, son más comunes para buscar recursos que no tengo la seguridad de que existan:</a:t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sng" cap="none" strike="noStrike">
                  <a:solidFill>
                    <a:schemeClr val="hlink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4"/>
                </a:rPr>
                <a:t>https://www.google.com.ar/search?q=coderhouse</a:t>
              </a:r>
              <a:endParaRPr b="0" i="0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Se puede leer como: </a:t>
              </a:r>
              <a:endPara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busca en </a:t>
              </a:r>
              <a:r>
                <a:rPr b="1" i="1" lang="es-419" sz="1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google.com.ar</a:t>
              </a:r>
              <a:endParaRPr b="1" i="1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utilizando 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https…</a:t>
              </a:r>
              <a:endParaRPr b="1" i="1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el recurso 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search </a:t>
              </a: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(resultados de búsqueda) …</a:t>
              </a:r>
              <a:endParaRPr b="0" i="1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EFAB"/>
                </a:buClr>
                <a:buSzPts val="1800"/>
                <a:buFont typeface="Helvetica Neue"/>
                <a:buChar char="●"/>
              </a:pP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que contengan la palabra (</a:t>
              </a:r>
              <a:r>
                <a:rPr b="1" i="1" lang="es-419" sz="1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 = query</a:t>
              </a:r>
              <a:r>
                <a:rPr b="0" i="1" lang="es-419" sz="18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 ‘coderhouse’</a:t>
              </a:r>
              <a:endParaRPr b="0" i="1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29" name="Google Shape;329;p62"/>
            <p:cNvSpPr/>
            <p:nvPr/>
          </p:nvSpPr>
          <p:spPr>
            <a:xfrm>
              <a:off x="3806850" y="2557450"/>
              <a:ext cx="465600" cy="330600"/>
            </a:xfrm>
            <a:prstGeom prst="ellipse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62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QUERY PARAMS</a:t>
            </a:r>
            <a:endParaRPr b="0" i="0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 txBox="1"/>
          <p:nvPr/>
        </p:nvSpPr>
        <p:spPr>
          <a:xfrm>
            <a:off x="1869300" y="788875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URL QUERY PARAMS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6" name="Google Shape;336;p63"/>
          <p:cNvSpPr txBox="1"/>
          <p:nvPr/>
        </p:nvSpPr>
        <p:spPr>
          <a:xfrm>
            <a:off x="1201200" y="1655700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separa la URL de los parámetros utilizando un signo de pregunta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parámetro tendra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 &amp; key2=value2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parámetro se puede separar por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http://url.com/find?type=order&amp;id=1234</a:t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7" name="Google Shape;3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URL PARAMS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3" name="Google Shape;3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5"/>
          <p:cNvSpPr txBox="1"/>
          <p:nvPr/>
        </p:nvSpPr>
        <p:spPr>
          <a:xfrm>
            <a:off x="507300" y="1358350"/>
            <a:ext cx="8436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convención para incluir el identificador del recurso dentro de la misma url, son más comunes cuando ya se conoce el recurso específico que se buscará.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350" name="Google Shape;350;p65"/>
          <p:cNvGraphicFramePr/>
          <p:nvPr/>
        </p:nvGraphicFramePr>
        <p:xfrm>
          <a:off x="327588" y="220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{BF19EEED-11B5-4595-AAD6-AD90164C8210}</a:tableStyleId>
              </a:tblPr>
              <a:tblGrid>
                <a:gridCol w="4391325"/>
                <a:gridCol w="4097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sng" cap="none" strike="noStrike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https://myapp.coder/student/1234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puede leer como: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busca en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myapp.coder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utilizando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https…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recurso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id 1234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sng" cap="none" strike="noStrike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https://myapp.coder/student/1234/courses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puede leer como: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busca en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myapp.coder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utilizando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https…</a:t>
                      </a:r>
                      <a:endParaRPr b="1" i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recurso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courses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i="1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"/>
                        <a:buChar char="●"/>
                      </a:pP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Únicamente para </a:t>
                      </a:r>
                      <a:r>
                        <a:rPr b="1" i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 </a:t>
                      </a:r>
                      <a:r>
                        <a:rPr i="1"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1234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1" name="Google Shape;351;p65"/>
          <p:cNvSpPr txBox="1"/>
          <p:nvPr/>
        </p:nvSpPr>
        <p:spPr>
          <a:xfrm>
            <a:off x="2466150" y="490750"/>
            <a:ext cx="4211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3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URL PARAMS/SEGMENT</a:t>
            </a:r>
            <a:endParaRPr b="0" i="0" sz="32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Promise:</a:t>
            </a:r>
            <a:r>
              <a:rPr b="0" i="0" lang="es-419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objeto que permite representar y seguir el ciclo de vida de una tarea/operación (función).</a:t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Map:</a:t>
            </a:r>
            <a:r>
              <a:rPr b="0" i="0" lang="es-419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método que nos permite generar un nuevo array, tomando de base otro, y utilizando una función transformadora.</a:t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Google Shape;160;p3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39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/>
        </p:nvSpPr>
        <p:spPr>
          <a:xfrm>
            <a:off x="1869300" y="772500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RECURSOS/RESTFUL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6"/>
          <p:cNvSpPr txBox="1"/>
          <p:nvPr/>
        </p:nvSpPr>
        <p:spPr>
          <a:xfrm>
            <a:off x="1201200" y="1795951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crea y provee un servicio basado y pensado en términos de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recursos,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respetan las convenciones de verbo/método y código de respuesta, estamos frente a un diseño arquitectural de tipo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REST.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además transferimos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 xml,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conocido como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AJAX.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8" name="Google Shape;3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6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BODY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8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68"/>
          <p:cNvSpPr txBox="1"/>
          <p:nvPr/>
        </p:nvSpPr>
        <p:spPr>
          <a:xfrm>
            <a:off x="507300" y="1358350"/>
            <a:ext cx="84366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transferir piezas de información entre el cliente y el servidor.</a:t>
            </a:r>
            <a:endParaRPr b="1" i="1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68"/>
          <p:cNvPicPr preferRelativeResize="0"/>
          <p:nvPr/>
        </p:nvPicPr>
        <p:blipFill rotWithShape="1">
          <a:blip r:embed="rId4">
            <a:alphaModFix/>
          </a:blip>
          <a:srcRect b="0" l="0" r="0" t="15682"/>
          <a:stretch/>
        </p:blipFill>
        <p:spPr>
          <a:xfrm>
            <a:off x="1310425" y="1890800"/>
            <a:ext cx="6318950" cy="2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8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BODY</a:t>
            </a:r>
            <a:endParaRPr b="0" i="1" sz="3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1" name="Google Shape;38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0"/>
          <p:cNvSpPr txBox="1"/>
          <p:nvPr/>
        </p:nvSpPr>
        <p:spPr>
          <a:xfrm>
            <a:off x="420125" y="1085425"/>
            <a:ext cx="49164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usan para: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las respuestas soportadas, requeridas o preferidas.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información extra: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Auth tokens, cookies.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 preferido.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-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acepta contenido cacheado.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quieras en forma de texto.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70"/>
          <p:cNvPicPr preferRelativeResize="0"/>
          <p:nvPr/>
        </p:nvPicPr>
        <p:blipFill rotWithShape="1">
          <a:blip r:embed="rId4">
            <a:alphaModFix/>
          </a:blip>
          <a:srcRect b="0" l="0" r="27362" t="0"/>
          <a:stretch/>
        </p:blipFill>
        <p:spPr>
          <a:xfrm>
            <a:off x="4859525" y="376975"/>
            <a:ext cx="4011601" cy="3932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70"/>
          <p:cNvCxnSpPr/>
          <p:nvPr/>
        </p:nvCxnSpPr>
        <p:spPr>
          <a:xfrm>
            <a:off x="3497125" y="2100550"/>
            <a:ext cx="1510200" cy="81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70"/>
          <p:cNvCxnSpPr/>
          <p:nvPr/>
        </p:nvCxnSpPr>
        <p:spPr>
          <a:xfrm>
            <a:off x="3417650" y="3008900"/>
            <a:ext cx="1601100" cy="3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70"/>
          <p:cNvCxnSpPr/>
          <p:nvPr/>
        </p:nvCxnSpPr>
        <p:spPr>
          <a:xfrm>
            <a:off x="4450875" y="3338175"/>
            <a:ext cx="522300" cy="27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2" name="Google Shape;392;p70"/>
          <p:cNvSpPr txBox="1"/>
          <p:nvPr/>
        </p:nvSpPr>
        <p:spPr>
          <a:xfrm>
            <a:off x="420125" y="507075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150" y="785875"/>
            <a:ext cx="7045699" cy="324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1"/>
          <p:cNvSpPr txBox="1"/>
          <p:nvPr/>
        </p:nvSpPr>
        <p:spPr>
          <a:xfrm>
            <a:off x="2102100" y="4121600"/>
            <a:ext cx="49398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puedes leer desde la consola de Chrome e identificar todas sus partes. Habrá headers del request y del response (los envía el servidor).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2749650" y="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HEADERS</a:t>
            </a:r>
            <a:endParaRPr b="0" i="1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REQUESTS EN EL BROWSER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FETCH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1" name="Google Shape;41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4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74"/>
          <p:cNvSpPr txBox="1"/>
          <p:nvPr/>
        </p:nvSpPr>
        <p:spPr>
          <a:xfrm>
            <a:off x="507300" y="1358350"/>
            <a:ext cx="30126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un request de manera simple, utilizando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 API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nos provee con una promesa, que se resuelve al terminar el request.</a:t>
            </a: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respuesta es una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promise,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permite acceder a la respuesta.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74"/>
          <p:cNvSpPr txBox="1"/>
          <p:nvPr/>
        </p:nvSpPr>
        <p:spPr>
          <a:xfrm>
            <a:off x="3519875" y="1085500"/>
            <a:ext cx="5302500" cy="2600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fetch('https://api.coder.com.ar/user/1234')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.then(function(response) {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return response.json();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})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.then(function(user) {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console.log(user);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});</a:t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0" name="Google Shape;420;p74"/>
          <p:cNvSpPr txBox="1"/>
          <p:nvPr/>
        </p:nvSpPr>
        <p:spPr>
          <a:xfrm>
            <a:off x="50730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UTILIZANDO FETCH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5"/>
          <p:cNvSpPr txBox="1"/>
          <p:nvPr/>
        </p:nvSpPr>
        <p:spPr>
          <a:xfrm>
            <a:off x="2187450" y="17065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6" name="Google Shape;4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435150"/>
            <a:ext cx="236265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199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5"/>
          <p:cNvSpPr txBox="1"/>
          <p:nvPr/>
        </p:nvSpPr>
        <p:spPr>
          <a:xfrm>
            <a:off x="809550" y="3807400"/>
            <a:ext cx="752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0" name="Google Shape;1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7"/>
          <p:cNvSpPr txBox="1"/>
          <p:nvPr/>
        </p:nvSpPr>
        <p:spPr>
          <a:xfrm>
            <a:off x="1307400" y="2077200"/>
            <a:ext cx="652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BREAKOUT ROOMS!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7"/>
          <p:cNvSpPr txBox="1"/>
          <p:nvPr/>
        </p:nvSpPr>
        <p:spPr>
          <a:xfrm>
            <a:off x="1473750" y="3183775"/>
            <a:ext cx="619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FETCH API-CALL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0" i="0" lang="es-419" sz="20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Stackblitz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app de React que al iniciar utilice Fetch API.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79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1" i="0" lang="es-419" sz="2000" u="sng" cap="none" strike="noStrike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Stackblitz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una app de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iniciar (utilizando un mount effect) utilice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Fetch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mostrar un listado de productos consumidos de la API de </a:t>
            </a:r>
            <a:r>
              <a:rPr b="1" i="0" lang="es-419" sz="2000" u="sng" cap="none" strike="noStrike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Mercadolibre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Pokémons de la </a:t>
            </a:r>
            <a:r>
              <a:rPr b="1" i="0" lang="es-419" sz="2000" u="sng" cap="none" strike="noStrike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Poké API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muestre los nombres de los primeros diez (¡si quieres mapear más datos hazlo!)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20 minutos</a:t>
            </a:r>
            <a:r>
              <a:rPr b="0" i="0" lang="es-419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6" name="Google Shape;45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0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4" name="Google Shape;46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0" name="Google Shape;4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2"/>
          <p:cNvSpPr txBox="1"/>
          <p:nvPr/>
        </p:nvSpPr>
        <p:spPr>
          <a:xfrm>
            <a:off x="507300" y="1358350"/>
            <a:ext cx="77208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realizar un request, nos podemos encontrar con este error/problema: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7" name="Google Shape;47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738" y="1986162"/>
            <a:ext cx="744792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2"/>
          <p:cNvSpPr txBox="1"/>
          <p:nvPr/>
        </p:nvSpPr>
        <p:spPr>
          <a:xfrm>
            <a:off x="2749650" y="4500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3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83"/>
          <p:cNvSpPr txBox="1"/>
          <p:nvPr/>
        </p:nvSpPr>
        <p:spPr>
          <a:xfrm>
            <a:off x="507300" y="1234500"/>
            <a:ext cx="7651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de enviar un request entre dominios como en el siguiente ejemplo, el browser envía un request options, llamado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pre-flight:</a:t>
            </a:r>
            <a:endParaRPr b="1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6" name="Google Shape;486;p83"/>
          <p:cNvPicPr preferRelativeResize="0"/>
          <p:nvPr/>
        </p:nvPicPr>
        <p:blipFill rotWithShape="1">
          <a:blip r:embed="rId4">
            <a:alphaModFix/>
          </a:blip>
          <a:srcRect b="8014" l="0" r="25119" t="16512"/>
          <a:stretch/>
        </p:blipFill>
        <p:spPr>
          <a:xfrm>
            <a:off x="1123675" y="2049525"/>
            <a:ext cx="5835500" cy="2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3"/>
          <p:cNvSpPr txBox="1"/>
          <p:nvPr/>
        </p:nvSpPr>
        <p:spPr>
          <a:xfrm>
            <a:off x="2749650" y="4337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CORS: PREFLIGHT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4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84"/>
          <p:cNvSpPr txBox="1"/>
          <p:nvPr/>
        </p:nvSpPr>
        <p:spPr>
          <a:xfrm>
            <a:off x="746400" y="1085500"/>
            <a:ext cx="7651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request,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le pregunta al otro dominio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acepta requests provenientes de un dominio distinto (cross):</a:t>
            </a:r>
            <a:endParaRPr b="0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5" name="Google Shape;495;p84"/>
          <p:cNvPicPr preferRelativeResize="0"/>
          <p:nvPr/>
        </p:nvPicPr>
        <p:blipFill rotWithShape="1">
          <a:blip r:embed="rId4">
            <a:alphaModFix/>
          </a:blip>
          <a:srcRect b="8014" l="0" r="25119" t="29222"/>
          <a:stretch/>
        </p:blipFill>
        <p:spPr>
          <a:xfrm>
            <a:off x="1192475" y="1914450"/>
            <a:ext cx="5835500" cy="24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4"/>
          <p:cNvSpPr/>
          <p:nvPr/>
        </p:nvSpPr>
        <p:spPr>
          <a:xfrm>
            <a:off x="4019450" y="2551325"/>
            <a:ext cx="1862100" cy="11718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 txBox="1"/>
          <p:nvPr/>
        </p:nvSpPr>
        <p:spPr>
          <a:xfrm>
            <a:off x="2749650" y="43370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CORS: PREFLIGHT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5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85"/>
          <p:cNvSpPr txBox="1"/>
          <p:nvPr/>
        </p:nvSpPr>
        <p:spPr>
          <a:xfrm>
            <a:off x="507300" y="1358350"/>
            <a:ext cx="7550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un problema, es un bloqueo de seguridad efectuado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el navegador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(Chrome, Mozilla, etcétera).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5" name="Google Shape;50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300" y="2272225"/>
            <a:ext cx="4127176" cy="2063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5"/>
          <p:cNvSpPr txBox="1"/>
          <p:nvPr/>
        </p:nvSpPr>
        <p:spPr>
          <a:xfrm>
            <a:off x="4856400" y="2170038"/>
            <a:ext cx="32016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para que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default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el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alojado en un dominio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misitio.com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sólo pueda ejecutar llamados http hacia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misitio.com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Previene algunos problemas de seguridad.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p85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/>
        </p:nvSpPr>
        <p:spPr>
          <a:xfrm>
            <a:off x="1616850" y="1493100"/>
            <a:ext cx="59103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PARADIGMAS DE INTERCAMBIO DE INFORMACIÓN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6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86"/>
          <p:cNvSpPr txBox="1"/>
          <p:nvPr/>
        </p:nvSpPr>
        <p:spPr>
          <a:xfrm>
            <a:off x="507300" y="1085500"/>
            <a:ext cx="75507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ocurre cuando tengo un servidor para mi React App alojado en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https://localhost:3000,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tratando de hacer un request contra una api levantada en </a:t>
            </a:r>
            <a:r>
              <a:rPr b="1" i="0" lang="es-419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https://localhost:3001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otrodominio.com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5" name="Google Shape;515;p86"/>
          <p:cNvPicPr preferRelativeResize="0"/>
          <p:nvPr/>
        </p:nvPicPr>
        <p:blipFill rotWithShape="1">
          <a:blip r:embed="rId5">
            <a:alphaModFix/>
          </a:blip>
          <a:srcRect b="8014" l="0" r="25119" t="16512"/>
          <a:stretch/>
        </p:blipFill>
        <p:spPr>
          <a:xfrm>
            <a:off x="1097950" y="2159500"/>
            <a:ext cx="5835500" cy="2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6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7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87"/>
          <p:cNvSpPr txBox="1"/>
          <p:nvPr/>
        </p:nvSpPr>
        <p:spPr>
          <a:xfrm>
            <a:off x="558075" y="1234200"/>
            <a:ext cx="76512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modo de solucionarlo es configurar al otro servidor para que admita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respondiendo el siguiente header ante un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 </a:t>
            </a: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preflight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9700" marR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333333"/>
                </a:solidFill>
                <a:highlight>
                  <a:srgbClr val="EEEEE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Access-Control-Allow-Origin: * </a:t>
            </a:r>
            <a:endParaRPr b="0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743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ó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9700" marR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333333"/>
                </a:solidFill>
                <a:highlight>
                  <a:srgbClr val="EEEEE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Access-Control-Allow-Origin: https://localhost:3000</a:t>
            </a:r>
            <a:endParaRPr b="0" i="0" sz="1700" u="none" cap="none" strike="noStrike">
              <a:solidFill>
                <a:srgbClr val="333333"/>
              </a:solidFill>
              <a:highlight>
                <a:srgbClr val="EEEEE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4" name="Google Shape;524;p87"/>
          <p:cNvSpPr txBox="1"/>
          <p:nvPr/>
        </p:nvSpPr>
        <p:spPr>
          <a:xfrm>
            <a:off x="2749650" y="490750"/>
            <a:ext cx="36447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8"/>
          <p:cNvSpPr txBox="1"/>
          <p:nvPr/>
        </p:nvSpPr>
        <p:spPr>
          <a:xfrm>
            <a:off x="2492050" y="839900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CORS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1" name="Google Shape;531;p88"/>
          <p:cNvSpPr txBox="1"/>
          <p:nvPr/>
        </p:nvSpPr>
        <p:spPr>
          <a:xfrm>
            <a:off x="1201200" y="1771363"/>
            <a:ext cx="67416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Didact Gothic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Estos headers se deben activar ante un verbo </a:t>
            </a:r>
            <a:r>
              <a:rPr b="1" i="0" lang="es-419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aunque por comodidad podemos también activarlos para otros verbos. 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activar uno o todos (*) los dominios.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0" i="0" lang="es-419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Configurarlo bien nos puede ayudar a resolver algunos inconvenientes durante el desarrollo.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2" name="Google Shape;5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¿POR QUÉ TANTA VUELTA CON EL TEMA?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"/>
          <p:cNvSpPr txBox="1"/>
          <p:nvPr/>
        </p:nvSpPr>
        <p:spPr>
          <a:xfrm>
            <a:off x="1103450" y="737225"/>
            <a:ext cx="48804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mejores servicios y/o integraciones proveen integraciones mediante API’s Rest usando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http/s.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el canal transaccional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más importante del mundo.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conectan a soluciones que puedan complementar nuestro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modelo de negocio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suman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adoptabilidad.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3775" y="1142975"/>
            <a:ext cx="1548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6212" y="2820850"/>
            <a:ext cx="2123124" cy="10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/>
        </p:nvSpPr>
        <p:spPr>
          <a:xfrm>
            <a:off x="2463875" y="624475"/>
            <a:ext cx="57681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GET </a:t>
            </a:r>
            <a:r>
              <a:rPr b="0" i="0" lang="es-419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https://graph.instagram.com/{user-id}/media?access_token=123434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(Nos permite leer información de users de instagram vía API)</a:t>
            </a:r>
            <a:endParaRPr b="0" i="1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 </a:t>
            </a:r>
            <a:r>
              <a:rPr b="0" i="0" lang="es-419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https://api.mercadopago.com/v1/payments?access_token=123434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(Nos permite usar http para habilitar el pago a nuestros usuarios)</a:t>
            </a:r>
            <a:endParaRPr b="0" i="1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2" name="Google Shape;55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573" y="1262175"/>
            <a:ext cx="917826" cy="9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3308" y="3013875"/>
            <a:ext cx="1360375" cy="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2939400" y="227125"/>
            <a:ext cx="3265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EJEMPLOS REALES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2"/>
          <p:cNvPicPr preferRelativeResize="0"/>
          <p:nvPr/>
        </p:nvPicPr>
        <p:blipFill rotWithShape="1">
          <a:blip r:embed="rId4">
            <a:alphaModFix/>
          </a:blip>
          <a:srcRect b="9709" l="4987" r="4987" t="9717"/>
          <a:stretch/>
        </p:blipFill>
        <p:spPr>
          <a:xfrm>
            <a:off x="1472538" y="1069175"/>
            <a:ext cx="1025450" cy="9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0320" y="1010980"/>
            <a:ext cx="2118100" cy="1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7738" y="1069175"/>
            <a:ext cx="917825" cy="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2200" y="2408872"/>
            <a:ext cx="762900" cy="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862" y="704650"/>
            <a:ext cx="1646851" cy="16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2"/>
          <p:cNvPicPr preferRelativeResize="0"/>
          <p:nvPr/>
        </p:nvPicPr>
        <p:blipFill rotWithShape="1">
          <a:blip r:embed="rId9">
            <a:alphaModFix/>
          </a:blip>
          <a:srcRect b="0" l="22337" r="26662" t="0"/>
          <a:stretch/>
        </p:blipFill>
        <p:spPr>
          <a:xfrm>
            <a:off x="6066524" y="3425300"/>
            <a:ext cx="839375" cy="12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2"/>
          <p:cNvPicPr preferRelativeResize="0"/>
          <p:nvPr/>
        </p:nvPicPr>
        <p:blipFill rotWithShape="1">
          <a:blip r:embed="rId10">
            <a:alphaModFix/>
          </a:blip>
          <a:srcRect b="30373" l="13249" r="14026" t="26401"/>
          <a:stretch/>
        </p:blipFill>
        <p:spPr>
          <a:xfrm>
            <a:off x="1866988" y="2456500"/>
            <a:ext cx="1826150" cy="60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62780" y="2273207"/>
            <a:ext cx="1646875" cy="103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2"/>
          <p:cNvPicPr preferRelativeResize="0"/>
          <p:nvPr/>
        </p:nvPicPr>
        <p:blipFill rotWithShape="1">
          <a:blip r:embed="rId12">
            <a:alphaModFix/>
          </a:blip>
          <a:srcRect b="17860" l="30529" r="28066" t="18960"/>
          <a:stretch/>
        </p:blipFill>
        <p:spPr>
          <a:xfrm>
            <a:off x="2238100" y="3530725"/>
            <a:ext cx="1186525" cy="11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2"/>
          <p:cNvPicPr preferRelativeResize="0"/>
          <p:nvPr/>
        </p:nvPicPr>
        <p:blipFill rotWithShape="1">
          <a:blip r:embed="rId13">
            <a:alphaModFix/>
          </a:blip>
          <a:srcRect b="12418" l="25783" r="25870" t="10156"/>
          <a:stretch/>
        </p:blipFill>
        <p:spPr>
          <a:xfrm>
            <a:off x="3929575" y="3511463"/>
            <a:ext cx="1408850" cy="116741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92"/>
          <p:cNvSpPr txBox="1"/>
          <p:nvPr/>
        </p:nvSpPr>
        <p:spPr>
          <a:xfrm>
            <a:off x="2939400" y="227125"/>
            <a:ext cx="3265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OTROS EJEMPLOS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77" name="Google Shape;57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4"/>
          <p:cNvSpPr txBox="1"/>
          <p:nvPr/>
        </p:nvSpPr>
        <p:spPr>
          <a:xfrm>
            <a:off x="1260150" y="450163"/>
            <a:ext cx="662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¡DESCUENTO EXCLUSIVO!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3" name="Google Shape;583;p94"/>
          <p:cNvSpPr/>
          <p:nvPr/>
        </p:nvSpPr>
        <p:spPr>
          <a:xfrm>
            <a:off x="3436038" y="4125438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action="ppaction://hlinkshowjump?jump=nextslide"/>
              </a:rPr>
              <a:t>Quiero saber más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4" name="Google Shape;58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375" y="1420184"/>
            <a:ext cx="3524260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5"/>
          <p:cNvSpPr txBox="1"/>
          <p:nvPr/>
        </p:nvSpPr>
        <p:spPr>
          <a:xfrm>
            <a:off x="545550" y="1175400"/>
            <a:ext cx="8052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¡Completa tu carrera y potencia tu desarrollo profesional! </a:t>
            </a:r>
            <a:endParaRPr i="1"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el cupón </a:t>
            </a:r>
            <a:r>
              <a:rPr b="1" i="1" lang="es-419" sz="24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CONTINUATUCARRERA</a:t>
            </a:r>
            <a:r>
              <a:rPr i="1" lang="es-419" sz="24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un descuento para inscribirte en el próximo nivel. Puedes acceder directamente desde la plataforma, entrando en la sección </a:t>
            </a:r>
            <a:r>
              <a:rPr i="1" lang="es-419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"Cursos y Carreras"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/>
        </p:nvSpPr>
        <p:spPr>
          <a:xfrm>
            <a:off x="217800" y="541200"/>
            <a:ext cx="8708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mayoría de las aplicaciones suelen generar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experiencias de usuario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gracias a que se pueden conectar a un conjunto de servicios de datos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9600" y="1901500"/>
            <a:ext cx="4804790" cy="21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7"/>
          <p:cNvSpPr txBox="1"/>
          <p:nvPr/>
        </p:nvSpPr>
        <p:spPr>
          <a:xfrm>
            <a:off x="1154550" y="926800"/>
            <a:ext cx="6834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Si adquiriste un servicio de talento, recordá chequear tu correo de spam, no deseado, publicidad y/o social.  </a:t>
            </a:r>
            <a:br>
              <a:rPr lang="es-419" sz="35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</a:br>
            <a:endParaRPr sz="1900">
              <a:solidFill>
                <a:srgbClr val="37352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1600">
                <a:solidFill>
                  <a:srgbClr val="37352F"/>
                </a:solidFill>
                <a:latin typeface="Anton"/>
                <a:ea typeface="Anton"/>
                <a:cs typeface="Anton"/>
                <a:sym typeface="Anton"/>
              </a:rPr>
              <a:t>En caso de no haberlo recibido, escribinos a talento@coderhouse.com</a:t>
            </a:r>
            <a:endParaRPr sz="1600">
              <a:solidFill>
                <a:srgbClr val="37352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0" name="Google Shape;6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7"/>
          <p:cNvSpPr txBox="1"/>
          <p:nvPr/>
        </p:nvSpPr>
        <p:spPr>
          <a:xfrm>
            <a:off x="3139400" y="4571025"/>
            <a:ext cx="32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¡15/20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ROUTING Y NAVEGACIÓN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7" name="Google Shape;607;p9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98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cliente-servidor: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que los distintos consumidores se identifican entre ellos y acuerdan una manera de transferir la información.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Push: 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nace para poder generar engagement, y lograr que los usuarios recuerden que nuestra app existe, y que puede proveerles con algo que les pueda interesar, en el momento en el que el servidor considere oportuno.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Requests via http/s: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vienen para ayudarnos a realizar una solicitud a un servidor, y nos permiten establecer un protocolo de transferencia.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y VERB: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permiten definir una manera de explicarle al servidor la dirección y nuestras intenciones.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params: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permiten incluir en la dirección información que se usa para especificarle al receptor parámetros para efectuar una búsqueda.</a:t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4" name="Google Shape;614;p9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419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5" name="Google Shape;61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9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7" name="Google Shape;617;p99"/>
          <p:cNvSpPr txBox="1"/>
          <p:nvPr/>
        </p:nvSpPr>
        <p:spPr>
          <a:xfrm>
            <a:off x="4572000" y="1009175"/>
            <a:ext cx="43755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 params/segment: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una convención para incluir el identificador del recurso dentro de la misma url, son más comunes cuando ya se conoce el recurso específico que se buscará.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Body: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utiliza para transferir piezas de información entre el cliente y el servidor.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Headers: 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usan para definir las respuestas soportadas, requeridas o preferidas. También para agregar información extra y lo que desees en forma de texto.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s-419" sz="12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Fetch: </a:t>
            </a:r>
            <a:r>
              <a:rPr b="0" i="0" lang="es-419" sz="12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un request de manera simple, utilizando Fetch API. Esta nos provee con una promesa, que se resuelve al terminar el request.</a:t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0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4" name="Google Shape;62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1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ORGANICEMOS NUESTRA APP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2"/>
          <p:cNvSpPr txBox="1"/>
          <p:nvPr/>
        </p:nvSpPr>
        <p:spPr>
          <a:xfrm>
            <a:off x="625950" y="531100"/>
            <a:ext cx="7892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facilidad con la que nuestra aplicación permite agregar funcionalidades y navegarlas es un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factor clave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términos de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experiencia 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escalabilidad.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5" name="Google Shape;63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1700" y="2027525"/>
            <a:ext cx="4920600" cy="2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 txBox="1"/>
          <p:nvPr/>
        </p:nvSpPr>
        <p:spPr>
          <a:xfrm>
            <a:off x="1080900" y="581225"/>
            <a:ext cx="69822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 BUENA NAVEGABILIDAD PERMITE A...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2" name="Google Shape;642;p103"/>
          <p:cNvSpPr txBox="1"/>
          <p:nvPr/>
        </p:nvSpPr>
        <p:spPr>
          <a:xfrm>
            <a:off x="1136200" y="2101125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Users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entender dónde están parados y guardar favs/marcadores a secciones en las que tienen interés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Permitir controlar las acciones de ir adelante y volver, y conocer el nav history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Crawlers: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Entender la estructura de la app y proveer acceso optimizado/visibilizado a las distintas secciones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ORGANIZANDO LA APP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9" name="Google Shape;64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5"/>
          <p:cNvSpPr txBox="1"/>
          <p:nvPr/>
        </p:nvSpPr>
        <p:spPr>
          <a:xfrm>
            <a:off x="2350050" y="178300"/>
            <a:ext cx="44439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Preguntémonos: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¿Cual es el punto de inicio de nuestra app?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5" name="Google Shape;65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/>
          <p:cNvPicPr preferRelativeResize="0"/>
          <p:nvPr/>
        </p:nvPicPr>
        <p:blipFill rotWithShape="1">
          <a:blip r:embed="rId4">
            <a:alphaModFix/>
          </a:blip>
          <a:srcRect b="23186" l="14735" r="16016" t="17721"/>
          <a:stretch/>
        </p:blipFill>
        <p:spPr>
          <a:xfrm>
            <a:off x="1835600" y="1864400"/>
            <a:ext cx="5472776" cy="22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/>
        </p:nvSpPr>
        <p:spPr>
          <a:xfrm>
            <a:off x="1103450" y="737225"/>
            <a:ext cx="4437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conexión le permite, por ejemplo, a un user de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Instagram,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su perfil y ver sus fotos.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925" y="881825"/>
            <a:ext cx="1548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925" y="2770725"/>
            <a:ext cx="154800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3"/>
          <p:cNvSpPr txBox="1"/>
          <p:nvPr/>
        </p:nvSpPr>
        <p:spPr>
          <a:xfrm>
            <a:off x="1103450" y="2626125"/>
            <a:ext cx="4437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un user de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Twitter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 permitiría publicar un tweet, transmitiendo los 280 caracteres permitidos por cada mensaje.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6"/>
          <p:cNvSpPr txBox="1"/>
          <p:nvPr/>
        </p:nvSpPr>
        <p:spPr>
          <a:xfrm>
            <a:off x="738300" y="1707425"/>
            <a:ext cx="118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63" name="Google Shape;663;p106"/>
          <p:cNvCxnSpPr>
            <a:stCxn id="662" idx="3"/>
          </p:cNvCxnSpPr>
          <p:nvPr/>
        </p:nvCxnSpPr>
        <p:spPr>
          <a:xfrm>
            <a:off x="1924800" y="202242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4" name="Google Shape;664;p106"/>
          <p:cNvSpPr txBox="1"/>
          <p:nvPr/>
        </p:nvSpPr>
        <p:spPr>
          <a:xfrm>
            <a:off x="6426750" y="1707875"/>
            <a:ext cx="180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65" name="Google Shape;665;p106"/>
          <p:cNvCxnSpPr/>
          <p:nvPr/>
        </p:nvCxnSpPr>
        <p:spPr>
          <a:xfrm>
            <a:off x="7328400" y="2281650"/>
            <a:ext cx="8100" cy="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6" name="Google Shape;666;p106"/>
          <p:cNvSpPr txBox="1"/>
          <p:nvPr/>
        </p:nvSpPr>
        <p:spPr>
          <a:xfrm>
            <a:off x="6801225" y="2918025"/>
            <a:ext cx="107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7" name="Google Shape;667;p106"/>
          <p:cNvSpPr txBox="1"/>
          <p:nvPr/>
        </p:nvSpPr>
        <p:spPr>
          <a:xfrm>
            <a:off x="4697695" y="1707875"/>
            <a:ext cx="1074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Detalle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8" name="Google Shape;668;p106"/>
          <p:cNvSpPr txBox="1"/>
          <p:nvPr/>
        </p:nvSpPr>
        <p:spPr>
          <a:xfrm>
            <a:off x="2578950" y="1707875"/>
            <a:ext cx="1464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69" name="Google Shape;669;p106"/>
          <p:cNvCxnSpPr/>
          <p:nvPr/>
        </p:nvCxnSpPr>
        <p:spPr>
          <a:xfrm>
            <a:off x="4043550" y="202197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0" name="Google Shape;670;p106"/>
          <p:cNvCxnSpPr/>
          <p:nvPr/>
        </p:nvCxnSpPr>
        <p:spPr>
          <a:xfrm>
            <a:off x="5772600" y="2021975"/>
            <a:ext cx="590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1" name="Google Shape;671;p106"/>
          <p:cNvSpPr txBox="1"/>
          <p:nvPr/>
        </p:nvSpPr>
        <p:spPr>
          <a:xfrm>
            <a:off x="3115650" y="624450"/>
            <a:ext cx="2912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ORGANIZACIÓN</a:t>
            </a:r>
            <a:endParaRPr b="0" i="0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13" y="2337425"/>
            <a:ext cx="819075" cy="8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6"/>
          <p:cNvPicPr preferRelativeResize="0"/>
          <p:nvPr/>
        </p:nvPicPr>
        <p:blipFill rotWithShape="1">
          <a:blip r:embed="rId5">
            <a:alphaModFix/>
          </a:blip>
          <a:srcRect b="23115" l="25589" r="24330" t="26806"/>
          <a:stretch/>
        </p:blipFill>
        <p:spPr>
          <a:xfrm>
            <a:off x="2901725" y="2372000"/>
            <a:ext cx="819050" cy="8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2900" y="2354713"/>
            <a:ext cx="784500" cy="7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2125" y="915449"/>
            <a:ext cx="680650" cy="6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6"/>
          <p:cNvPicPr preferRelativeResize="0"/>
          <p:nvPr/>
        </p:nvPicPr>
        <p:blipFill rotWithShape="1">
          <a:blip r:embed="rId8">
            <a:alphaModFix/>
          </a:blip>
          <a:srcRect b="14096" l="7048" r="5934" t="6215"/>
          <a:stretch/>
        </p:blipFill>
        <p:spPr>
          <a:xfrm>
            <a:off x="6938400" y="3445200"/>
            <a:ext cx="784500" cy="77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ROUTING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2" name="Google Shape;68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08"/>
          <p:cNvSpPr/>
          <p:nvPr/>
        </p:nvSpPr>
        <p:spPr>
          <a:xfrm>
            <a:off x="1929799" y="423425"/>
            <a:ext cx="1805700" cy="564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Home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9" name="Google Shape;689;p108"/>
          <p:cNvSpPr/>
          <p:nvPr/>
        </p:nvSpPr>
        <p:spPr>
          <a:xfrm>
            <a:off x="444950" y="1316150"/>
            <a:ext cx="22617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ItemList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0" name="Google Shape;690;p108"/>
          <p:cNvSpPr/>
          <p:nvPr/>
        </p:nvSpPr>
        <p:spPr>
          <a:xfrm>
            <a:off x="3058600" y="1316150"/>
            <a:ext cx="22617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ItemList+cat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‘/category/:id’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1" name="Google Shape;691;p108"/>
          <p:cNvSpPr/>
          <p:nvPr/>
        </p:nvSpPr>
        <p:spPr>
          <a:xfrm>
            <a:off x="1759400" y="2979488"/>
            <a:ext cx="2146500" cy="564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Cart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‘/cart’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2" name="Google Shape;692;p108"/>
          <p:cNvSpPr/>
          <p:nvPr/>
        </p:nvSpPr>
        <p:spPr>
          <a:xfrm>
            <a:off x="1759400" y="3861038"/>
            <a:ext cx="2146500" cy="630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Checkout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‘/checkout’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3" name="Google Shape;693;p108"/>
          <p:cNvSpPr txBox="1"/>
          <p:nvPr/>
        </p:nvSpPr>
        <p:spPr>
          <a:xfrm>
            <a:off x="5876225" y="423425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Inicio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4" name="Google Shape;694;p108"/>
          <p:cNvCxnSpPr/>
          <p:nvPr/>
        </p:nvCxnSpPr>
        <p:spPr>
          <a:xfrm flipH="1">
            <a:off x="6706700" y="992150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5" name="Google Shape;695;p108"/>
          <p:cNvSpPr txBox="1"/>
          <p:nvPr/>
        </p:nvSpPr>
        <p:spPr>
          <a:xfrm>
            <a:off x="5876225" y="1316150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6" name="Google Shape;696;p108"/>
          <p:cNvSpPr txBox="1"/>
          <p:nvPr/>
        </p:nvSpPr>
        <p:spPr>
          <a:xfrm>
            <a:off x="5633600" y="2979500"/>
            <a:ext cx="214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7" name="Google Shape;697;p108"/>
          <p:cNvCxnSpPr>
            <a:stCxn id="696" idx="2"/>
          </p:cNvCxnSpPr>
          <p:nvPr/>
        </p:nvCxnSpPr>
        <p:spPr>
          <a:xfrm>
            <a:off x="6706850" y="3609500"/>
            <a:ext cx="36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8" name="Google Shape;698;p108"/>
          <p:cNvSpPr txBox="1"/>
          <p:nvPr/>
        </p:nvSpPr>
        <p:spPr>
          <a:xfrm>
            <a:off x="5633600" y="3890425"/>
            <a:ext cx="2146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9" name="Google Shape;699;p108"/>
          <p:cNvSpPr/>
          <p:nvPr/>
        </p:nvSpPr>
        <p:spPr>
          <a:xfrm>
            <a:off x="1759400" y="2097963"/>
            <a:ext cx="2146500" cy="564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ItemDetail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‘/item/:id’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0" name="Google Shape;700;p108"/>
          <p:cNvSpPr txBox="1"/>
          <p:nvPr/>
        </p:nvSpPr>
        <p:spPr>
          <a:xfrm>
            <a:off x="5876225" y="2147813"/>
            <a:ext cx="1691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Detalle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01" name="Google Shape;701;p108"/>
          <p:cNvCxnSpPr/>
          <p:nvPr/>
        </p:nvCxnSpPr>
        <p:spPr>
          <a:xfrm flipH="1">
            <a:off x="6706700" y="2698588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108"/>
          <p:cNvCxnSpPr/>
          <p:nvPr/>
        </p:nvCxnSpPr>
        <p:spPr>
          <a:xfrm flipH="1">
            <a:off x="6706700" y="1869150"/>
            <a:ext cx="30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03" name="Google Shape;70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1221" y="423425"/>
            <a:ext cx="564283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08"/>
          <p:cNvPicPr preferRelativeResize="0"/>
          <p:nvPr/>
        </p:nvPicPr>
        <p:blipFill rotWithShape="1">
          <a:blip r:embed="rId5">
            <a:alphaModFix/>
          </a:blip>
          <a:srcRect b="23115" l="25589" r="24330" t="26806"/>
          <a:stretch/>
        </p:blipFill>
        <p:spPr>
          <a:xfrm>
            <a:off x="2292000" y="1423813"/>
            <a:ext cx="414650" cy="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1250" y="2172812"/>
            <a:ext cx="414650" cy="4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8"/>
          <p:cNvPicPr preferRelativeResize="0"/>
          <p:nvPr/>
        </p:nvPicPr>
        <p:blipFill rotWithShape="1">
          <a:blip r:embed="rId5">
            <a:alphaModFix/>
          </a:blip>
          <a:srcRect b="23115" l="25589" r="24330" t="26806"/>
          <a:stretch/>
        </p:blipFill>
        <p:spPr>
          <a:xfrm>
            <a:off x="4905650" y="1423813"/>
            <a:ext cx="414650" cy="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4475" y="3054334"/>
            <a:ext cx="414650" cy="4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8"/>
          <p:cNvPicPr preferRelativeResize="0"/>
          <p:nvPr/>
        </p:nvPicPr>
        <p:blipFill rotWithShape="1">
          <a:blip r:embed="rId8">
            <a:alphaModFix/>
          </a:blip>
          <a:srcRect b="14096" l="7048" r="5934" t="6215"/>
          <a:stretch/>
        </p:blipFill>
        <p:spPr>
          <a:xfrm>
            <a:off x="3939438" y="3928750"/>
            <a:ext cx="500035" cy="4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REACT ROUTER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10"/>
          <p:cNvSpPr txBox="1"/>
          <p:nvPr/>
        </p:nvSpPr>
        <p:spPr>
          <a:xfrm>
            <a:off x="2953700" y="2122625"/>
            <a:ext cx="285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11"/>
          <p:cNvSpPr txBox="1"/>
          <p:nvPr/>
        </p:nvSpPr>
        <p:spPr>
          <a:xfrm>
            <a:off x="420125" y="0"/>
            <a:ext cx="24057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INSTALACIÓN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6" name="Google Shape;726;p111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111"/>
          <p:cNvSpPr txBox="1"/>
          <p:nvPr/>
        </p:nvSpPr>
        <p:spPr>
          <a:xfrm>
            <a:off x="420125" y="935650"/>
            <a:ext cx="33993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defecto, React no viene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un mecanismo integrado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navegación.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es para mantener sus dependencias al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mínimo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dado que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todo proyecto necesita routing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maneja como una dependencia aparte.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varias soluciones, pero hoy instalaremos: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react-router-dom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111"/>
          <p:cNvSpPr txBox="1"/>
          <p:nvPr/>
        </p:nvSpPr>
        <p:spPr>
          <a:xfrm>
            <a:off x="3883100" y="1085500"/>
            <a:ext cx="4939200" cy="2600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rgbClr val="EFEFE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npm install  react-router-dom</a:t>
            </a:r>
            <a:endParaRPr b="1" i="0" sz="1700" u="none" cap="none" strike="noStrike">
              <a:solidFill>
                <a:srgbClr val="EFEFE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2"/>
          <p:cNvSpPr txBox="1"/>
          <p:nvPr/>
        </p:nvSpPr>
        <p:spPr>
          <a:xfrm>
            <a:off x="918900" y="1736975"/>
            <a:ext cx="73062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instalaremos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react-router-dom 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publicado en NPM, veremos varias versiones: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Arial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react-router =&gt; 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librería core (no instalar).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Arial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react-router-dom =&gt; 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routing en el browser.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Arial"/>
              <a:buChar char="●"/>
            </a:pP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react-router-native =&gt; 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routing en react-native.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algunas otras...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4" name="Google Shape;734;p112"/>
          <p:cNvSpPr txBox="1"/>
          <p:nvPr/>
        </p:nvSpPr>
        <p:spPr>
          <a:xfrm>
            <a:off x="1869300" y="654525"/>
            <a:ext cx="540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VERSIONES REACT-ROUTER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5" name="Google Shape;73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12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13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CONFIGURAR NUESTRA APP CON EL ROUTER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4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114"/>
          <p:cNvSpPr txBox="1"/>
          <p:nvPr/>
        </p:nvSpPr>
        <p:spPr>
          <a:xfrm>
            <a:off x="1352300" y="1421700"/>
            <a:ext cx="5917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instalado, importaremos el módulo desde react-router-dom: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51" name="Google Shape;75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925" y="2386453"/>
            <a:ext cx="7402151" cy="113978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14"/>
          <p:cNvSpPr txBox="1"/>
          <p:nvPr/>
        </p:nvSpPr>
        <p:spPr>
          <a:xfrm>
            <a:off x="3369150" y="92675"/>
            <a:ext cx="24057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IMPORTAR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15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15"/>
          <p:cNvSpPr txBox="1"/>
          <p:nvPr/>
        </p:nvSpPr>
        <p:spPr>
          <a:xfrm>
            <a:off x="198300" y="860800"/>
            <a:ext cx="37791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realizado el import necesitamos configurar dos cosas: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Wrappear (envolver) la aplicación en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(donde proyectaremos las vistas navegadas)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los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Route’s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distintas navegaciones con sus componentes asociados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0" name="Google Shape;760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7420" y="788975"/>
            <a:ext cx="5166581" cy="3723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115"/>
          <p:cNvCxnSpPr/>
          <p:nvPr/>
        </p:nvCxnSpPr>
        <p:spPr>
          <a:xfrm flipH="1" rot="10800000">
            <a:off x="2491200" y="1502500"/>
            <a:ext cx="1926600" cy="963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2" name="Google Shape;762;p115"/>
          <p:cNvSpPr/>
          <p:nvPr/>
        </p:nvSpPr>
        <p:spPr>
          <a:xfrm>
            <a:off x="4417875" y="1591500"/>
            <a:ext cx="2902800" cy="1960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Google Shape;763;p115"/>
          <p:cNvCxnSpPr/>
          <p:nvPr/>
        </p:nvCxnSpPr>
        <p:spPr>
          <a:xfrm flipH="1" rot="10800000">
            <a:off x="2429225" y="1897075"/>
            <a:ext cx="2217900" cy="81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4" name="Google Shape;764;p115"/>
          <p:cNvCxnSpPr/>
          <p:nvPr/>
        </p:nvCxnSpPr>
        <p:spPr>
          <a:xfrm flipH="1" rot="10800000">
            <a:off x="2491200" y="2100300"/>
            <a:ext cx="2283000" cy="1451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5" name="Google Shape;765;p115"/>
          <p:cNvCxnSpPr/>
          <p:nvPr/>
        </p:nvCxnSpPr>
        <p:spPr>
          <a:xfrm flipH="1" rot="10800000">
            <a:off x="2534556" y="2683800"/>
            <a:ext cx="2225400" cy="868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6" name="Google Shape;766;p115"/>
          <p:cNvSpPr txBox="1"/>
          <p:nvPr/>
        </p:nvSpPr>
        <p:spPr>
          <a:xfrm>
            <a:off x="420125" y="0"/>
            <a:ext cx="74004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AGREGAR LA FUNCIONALIDAD A TODA LA APLICACIÓN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/>
        </p:nvSpPr>
        <p:spPr>
          <a:xfrm>
            <a:off x="1339800" y="458175"/>
            <a:ext cx="6464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Carecer de una conexión a un servicio de datos es un gran limitante para prácticamente cualquier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busque vender, o conectar personas.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725" y="2136425"/>
            <a:ext cx="4528551" cy="22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6"/>
          <p:cNvSpPr txBox="1"/>
          <p:nvPr/>
        </p:nvSpPr>
        <p:spPr>
          <a:xfrm>
            <a:off x="918900" y="1563100"/>
            <a:ext cx="730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defecto se matchean (coinciden)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únicamente partes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url, por lo tanto ‘/’ va a matchear ‘/cart’ o ‘/checkout’, a no ser que le digamos que use la propiedad </a:t>
            </a:r>
            <a:r>
              <a:rPr b="1" i="0" lang="es-419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exact: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2" name="Google Shape;772;p116"/>
          <p:cNvSpPr txBox="1"/>
          <p:nvPr/>
        </p:nvSpPr>
        <p:spPr>
          <a:xfrm>
            <a:off x="0" y="8399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ESPECIFICIDAD DE MATCH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73" name="Google Shape;77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16"/>
          <p:cNvPicPr preferRelativeResize="0"/>
          <p:nvPr/>
        </p:nvPicPr>
        <p:blipFill rotWithShape="1">
          <a:blip r:embed="rId4">
            <a:alphaModFix/>
          </a:blip>
          <a:srcRect b="47222" l="0" r="0" t="24025"/>
          <a:stretch/>
        </p:blipFill>
        <p:spPr>
          <a:xfrm>
            <a:off x="1988713" y="3308850"/>
            <a:ext cx="5166575" cy="1070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5" name="Google Shape;775;p116"/>
          <p:cNvSpPr/>
          <p:nvPr/>
        </p:nvSpPr>
        <p:spPr>
          <a:xfrm>
            <a:off x="3246525" y="3552050"/>
            <a:ext cx="598500" cy="330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16"/>
          <p:cNvSpPr/>
          <p:nvPr/>
        </p:nvSpPr>
        <p:spPr>
          <a:xfrm>
            <a:off x="1136200" y="7991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4625" y="897525"/>
            <a:ext cx="873850" cy="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7"/>
          <p:cNvSpPr txBox="1"/>
          <p:nvPr/>
        </p:nvSpPr>
        <p:spPr>
          <a:xfrm>
            <a:off x="2076600" y="1362163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4" name="Google Shape;78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9403" y="2452938"/>
            <a:ext cx="236265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199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17"/>
          <p:cNvSpPr txBox="1"/>
          <p:nvPr/>
        </p:nvSpPr>
        <p:spPr>
          <a:xfrm>
            <a:off x="809550" y="3807400"/>
            <a:ext cx="752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AGREGAR UN ROUTER A TU APP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tu aplicación, instala react-router-dom.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2" name="Google Shape;79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9" name="Google Shape;799;p119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aplicación, instala react-router-dom, agrégala al root de tu app, y configura tus rutas apuntando a tu Home. Si tienes otro nombre, o la organizaste distinta, no hay problema. Cuentas con 15 minutos para realizar la actividad.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0" name="Google Shape;80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20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8" name="Google Shape;80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21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22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1" name="Google Shape;821;p122"/>
          <p:cNvSpPr txBox="1"/>
          <p:nvPr/>
        </p:nvSpPr>
        <p:spPr>
          <a:xfrm>
            <a:off x="598375" y="1085500"/>
            <a:ext cx="37938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que tenemos todo configurado, podemos importar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perteneciente a react-router-dom, en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cualquier componente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sub-árbol del &lt;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&gt;,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usarlo para que al clickear, el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BrowserRouter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renderice ese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Route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habíamos declarado dentro del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Switch.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2" name="Google Shape;82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3700" y="3272000"/>
            <a:ext cx="4690299" cy="47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3700" y="1421698"/>
            <a:ext cx="4690300" cy="7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22"/>
          <p:cNvSpPr txBox="1"/>
          <p:nvPr/>
        </p:nvSpPr>
        <p:spPr>
          <a:xfrm>
            <a:off x="420125" y="0"/>
            <a:ext cx="37194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23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NAVEGAR A UNA RUTA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(CON PARÁMETROS)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24"/>
          <p:cNvSpPr txBox="1"/>
          <p:nvPr/>
        </p:nvSpPr>
        <p:spPr>
          <a:xfrm>
            <a:off x="125" y="-97800"/>
            <a:ext cx="91440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 (CON PARÁMETROS)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7" name="Google Shape;837;p124"/>
          <p:cNvSpPr txBox="1"/>
          <p:nvPr/>
        </p:nvSpPr>
        <p:spPr>
          <a:xfrm>
            <a:off x="507300" y="1085500"/>
            <a:ext cx="2145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24"/>
          <p:cNvSpPr txBox="1"/>
          <p:nvPr/>
        </p:nvSpPr>
        <p:spPr>
          <a:xfrm>
            <a:off x="420125" y="1187350"/>
            <a:ext cx="8001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419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hacemos la ruta dinámica (con parámetros), podremos navegarla idénticamente, pero de manera dinámica.</a:t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9" name="Google Shape;839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3525" y="2781375"/>
            <a:ext cx="60769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25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6" name="Google Shape;846;p125"/>
          <p:cNvSpPr txBox="1"/>
          <p:nvPr/>
        </p:nvSpPr>
        <p:spPr>
          <a:xfrm>
            <a:off x="886050" y="1266400"/>
            <a:ext cx="73719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¿Notaron que cambiamos el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NavLink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NavLink es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con un estilo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está siempre detectando la ruta actual, y si coincide con la suya nos activa la clase que le demos para que el user sepa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 item de la lista 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corresponde con la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actual.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7" name="Google Shape;847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25" y="2087874"/>
            <a:ext cx="8140927" cy="48387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25"/>
          <p:cNvSpPr txBox="1"/>
          <p:nvPr/>
        </p:nvSpPr>
        <p:spPr>
          <a:xfrm>
            <a:off x="711600" y="-51450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NAVEGAR A UNA RUTA - NAVLINK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/>
        </p:nvSpPr>
        <p:spPr>
          <a:xfrm>
            <a:off x="1339800" y="242425"/>
            <a:ext cx="64644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consumo y la transferencia han evolucionado mucho desde su creación.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 rotWithShape="1">
          <a:blip r:embed="rId4">
            <a:alphaModFix/>
          </a:blip>
          <a:srcRect b="10485" l="5689" r="5556" t="27763"/>
          <a:stretch/>
        </p:blipFill>
        <p:spPr>
          <a:xfrm>
            <a:off x="2026750" y="2079625"/>
            <a:ext cx="5090499" cy="20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26"/>
          <p:cNvSpPr txBox="1"/>
          <p:nvPr/>
        </p:nvSpPr>
        <p:spPr>
          <a:xfrm>
            <a:off x="1807875" y="1909725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RECIBIR PARÁMETROS POR RUTA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27"/>
          <p:cNvSpPr txBox="1"/>
          <p:nvPr/>
        </p:nvSpPr>
        <p:spPr>
          <a:xfrm>
            <a:off x="507300" y="1085500"/>
            <a:ext cx="40116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1" name="Google Shape;861;p127"/>
          <p:cNvSpPr txBox="1"/>
          <p:nvPr/>
        </p:nvSpPr>
        <p:spPr>
          <a:xfrm>
            <a:off x="598375" y="1085500"/>
            <a:ext cx="37938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router provee integración con Hooks.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useParams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podemos utilizar para leer en js los parámetros de la ruta.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combinación con un useEffect, nos sirve para obtener actualizaciones sobre los parámetros.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62" name="Google Shape;86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700" y="1510450"/>
            <a:ext cx="4320300" cy="1912633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7"/>
          <p:cNvSpPr/>
          <p:nvPr/>
        </p:nvSpPr>
        <p:spPr>
          <a:xfrm>
            <a:off x="5334475" y="3030075"/>
            <a:ext cx="776700" cy="330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27"/>
          <p:cNvSpPr/>
          <p:nvPr/>
        </p:nvSpPr>
        <p:spPr>
          <a:xfrm>
            <a:off x="6595500" y="1782025"/>
            <a:ext cx="1081500" cy="3822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27"/>
          <p:cNvSpPr txBox="1"/>
          <p:nvPr/>
        </p:nvSpPr>
        <p:spPr>
          <a:xfrm>
            <a:off x="711600" y="-107075"/>
            <a:ext cx="77208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RECIBIR PARÁMETROS POR RUTA</a:t>
            </a:r>
            <a:endParaRPr b="0" i="0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28"/>
          <p:cNvSpPr txBox="1"/>
          <p:nvPr/>
        </p:nvSpPr>
        <p:spPr>
          <a:xfrm>
            <a:off x="2076600" y="1362163"/>
            <a:ext cx="49908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2" name="Google Shape;872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9403" y="2452938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9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DETALLE DEL PRODUCTO - 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8" name="Google Shape;878;p129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componente ItemDetailContainer, con la misma premisa que ItemListContainer.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9" name="Google Shape;87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29"/>
          <p:cNvSpPr/>
          <p:nvPr/>
        </p:nvSpPr>
        <p:spPr>
          <a:xfrm>
            <a:off x="4879825" y="886225"/>
            <a:ext cx="665400" cy="6657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6-A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6" name="Google Shape;886;p130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{BF19EEED-11B5-4595-AAD6-AD90164C8210}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- A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sugerencias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tu componente ItemDetailContainer, con la misma premisa que ItemListContainer.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iniciar utilizando un efecto de montaje, debe llamar a un async mock (promise) que en 2 segundos le devuelva un 1 ítem, y lo guarde en un estado propio.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&gt;&gt;Ejemplo inicial:</a:t>
                      </a:r>
                      <a:endParaRPr b="1" sz="17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 getItems = () =&gt; { /* Esta función debe retornar la promesa que resuelva con delay */ }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ItemDetailContainer() {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Implementar mock invocando a getItems() y utilizando el resolver then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return /* JSX que devuelva un ItemDetail (desafío 6b) */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887" name="Google Shape;88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1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DETALLE DEL PRODUCTO - 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4" name="Google Shape;894;p131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componente ItemDetail.js.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95" name="Google Shape;89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31"/>
          <p:cNvSpPr/>
          <p:nvPr/>
        </p:nvSpPr>
        <p:spPr>
          <a:xfrm>
            <a:off x="4879825" y="886225"/>
            <a:ext cx="665400" cy="6657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6-B</a:t>
            </a:r>
            <a:endParaRPr b="1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Google Shape;902;p132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{BF19EEED-11B5-4595-AAD6-AD90164C8210}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- B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sugerencias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7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 tu componente ItemDetail.js.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</a:t>
                      </a:r>
                      <a:r>
                        <a:rPr b="1" lang="es-419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ItemDetail.js, que debe mostrar la vista de detalle de un ítem incluyendo su descripción, una foto y el precio.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700" u="none" cap="none" strike="noStrike"/>
                        <a:t>&gt;&gt;Ejemplo inicial:</a:t>
                      </a:r>
                      <a:endParaRPr b="1" sz="17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 ItemDetail({ item }) {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return &lt;&gt;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…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// Desarrolla la vista de detalle expandida del producto con su imagen título, descripción y precio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...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&lt;/&gt;;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u="none" cap="none" strike="noStrike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03" name="Google Shape;903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899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133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{BF19EEED-11B5-4595-AAD6-AD90164C8210}</a:tableStyleId>
              </a:tblPr>
              <a:tblGrid>
                <a:gridCol w="2945825"/>
                <a:gridCol w="3822275"/>
                <a:gridCol w="2069375"/>
              </a:tblGrid>
              <a:tr h="8221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DETALLE DEL PRODUCTO – EJEMPLO GRÁFICO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1023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sugerencias</a:t>
                      </a:r>
                      <a:r>
                        <a:rPr lang="es-419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987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-419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 u="none" cap="none" strike="noStrike"/>
                        <a:t>&gt;&gt;Ejemplo Gráfico: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10" name="Google Shape;91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899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8014" y="2141176"/>
            <a:ext cx="3477152" cy="2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33"/>
          <p:cNvSpPr txBox="1"/>
          <p:nvPr/>
        </p:nvSpPr>
        <p:spPr>
          <a:xfrm>
            <a:off x="212034" y="2471373"/>
            <a:ext cx="417598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ItemDetailContainer debe ser el contenedor de ItemDetail.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siguiente representación muestra un ejemplo de ItemDetailCointainer con su componente hijo ItemDetail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34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20" name="Google Shape;920;p134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Durante esta entrega, se hará una revisión integral del estado actual de avance de tu proyecto.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21" name="Google Shape;921;p134"/>
          <p:cNvGrpSpPr/>
          <p:nvPr/>
        </p:nvGrpSpPr>
        <p:grpSpPr>
          <a:xfrm>
            <a:off x="3882275" y="708249"/>
            <a:ext cx="1379450" cy="1379450"/>
            <a:chOff x="3882275" y="708249"/>
            <a:chExt cx="1379450" cy="1379450"/>
          </a:xfrm>
        </p:grpSpPr>
        <p:pic>
          <p:nvPicPr>
            <p:cNvPr id="922" name="Google Shape;922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08249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134"/>
            <p:cNvSpPr/>
            <p:nvPr/>
          </p:nvSpPr>
          <p:spPr>
            <a:xfrm>
              <a:off x="4823975" y="79947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8" name="Google Shape;928;p135"/>
          <p:cNvGraphicFramePr/>
          <p:nvPr/>
        </p:nvGraphicFramePr>
        <p:xfrm>
          <a:off x="153250" y="3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{ACB7D46F-96F3-4158-80A3-05B5FEAF3C2A}</a:tableStyleId>
              </a:tblPr>
              <a:tblGrid>
                <a:gridCol w="2945825"/>
                <a:gridCol w="3822275"/>
                <a:gridCol w="2069375"/>
              </a:tblGrid>
              <a:tr h="5555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-419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6466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 + GIF mostrando la navegabilidad por la app.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715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</a:t>
                      </a:r>
                      <a:r>
                        <a:rPr b="1" lang="es-419" sz="14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419" sz="14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Configura en App.js el routing usando un BrowserRouter de tu aplicación con react-router-dom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Rutas a configurar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‘/’ </a:t>
                      </a: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 a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&lt;ItemListContainer /&gt;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‘/category/:id’  &lt;ItemListContainer /&gt;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‘/item/:id’ </a:t>
                      </a: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 a 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&lt;ItemDetailContainer /&gt;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Links a configurar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en el brand debe </a:t>
                      </a: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navegar a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‘/’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un Item.js debe </a:t>
                      </a: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navegar a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/item/:id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Clickear en una categoría del navbar debe</a:t>
                      </a:r>
                      <a:r>
                        <a:rPr b="1" lang="es-419" sz="14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navegar a</a:t>
                      </a: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/category/:categoryId </a:t>
                      </a:r>
                      <a:endParaRPr sz="14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 sz="14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finalizar integra los parámetros de tus async-mocks para reaccionar a :itemId y :categoryId ¡utilizando efectos y los hooks de parámetros que vimos en clase! Si te encuentras en una categoría deberías poder detectar la navegación a otra categoría y volver a cargar los productos que correspondan a dicha categoría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29" name="Google Shape;929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75" y="61762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